
<file path=[Content_Types].xml><?xml version="1.0" encoding="utf-8"?>
<Types xmlns="http://schemas.openxmlformats.org/package/2006/content-types">
  <Override PartName="/ppt/slides/slide1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png" ContentType="image/png"/>
  <Override PartName="/docProps/core.xml" ContentType="application/vnd.openxmlformats-package.core-properties+xml"/>
  <Override PartName="/ppt/slides/slide9.xml" ContentType="application/vnd.openxmlformats-officedocument.presentationml.slide+xml"/>
  <Default Extension="rels" ContentType="application/vnd.openxmlformats-package.relationships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24"/>
  </p:notesMasterIdLst>
  <p:sldIdLst>
    <p:sldId id="292" r:id="rId2"/>
    <p:sldId id="371" r:id="rId3"/>
    <p:sldId id="372" r:id="rId4"/>
    <p:sldId id="288" r:id="rId5"/>
    <p:sldId id="389" r:id="rId6"/>
    <p:sldId id="498" r:id="rId7"/>
    <p:sldId id="462" r:id="rId8"/>
    <p:sldId id="500" r:id="rId9"/>
    <p:sldId id="461" r:id="rId10"/>
    <p:sldId id="428" r:id="rId11"/>
    <p:sldId id="501" r:id="rId12"/>
    <p:sldId id="494" r:id="rId13"/>
    <p:sldId id="493" r:id="rId14"/>
    <p:sldId id="491" r:id="rId15"/>
    <p:sldId id="485" r:id="rId16"/>
    <p:sldId id="486" r:id="rId17"/>
    <p:sldId id="492" r:id="rId18"/>
    <p:sldId id="483" r:id="rId19"/>
    <p:sldId id="484" r:id="rId20"/>
    <p:sldId id="496" r:id="rId21"/>
    <p:sldId id="497" r:id="rId22"/>
    <p:sldId id="499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-8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notesMaster" Target="notesMasters/notesMaster1.xml"/><Relationship Id="rId25" Type="http://schemas.openxmlformats.org/officeDocument/2006/relationships/printerSettings" Target="printerSettings/printerSettings1.bin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viewProps" Target="viewProps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theme" Target="theme/theme1.xml"/><Relationship Id="rId26" Type="http://schemas.openxmlformats.org/officeDocument/2006/relationships/presProps" Target="presProps.xml"/><Relationship Id="rId11" Type="http://schemas.openxmlformats.org/officeDocument/2006/relationships/slide" Target="slides/slide10.xml"/><Relationship Id="rId29" Type="http://schemas.openxmlformats.org/officeDocument/2006/relationships/tableStyles" Target="tableStyles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33F227-6B54-F242-A084-BD3DA8848BC2}" type="datetimeFigureOut">
              <a:rPr lang="en-US" smtClean="0"/>
              <a:pPr/>
              <a:t>4/28/12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877F03-02FA-FA47-B874-19D71198B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1966-6F7E-504C-8AAD-896AACCE67EE}" type="datetimeFigureOut">
              <a:rPr lang="en-US" smtClean="0"/>
              <a:pPr/>
              <a:t>4/28/12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9F390-18C5-804A-8E89-C83BF618FC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1966-6F7E-504C-8AAD-896AACCE67EE}" type="datetimeFigureOut">
              <a:rPr lang="en-US" smtClean="0"/>
              <a:pPr/>
              <a:t>4/28/12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9F390-18C5-804A-8E89-C83BF618FC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1966-6F7E-504C-8AAD-896AACCE67EE}" type="datetimeFigureOut">
              <a:rPr lang="en-US" smtClean="0"/>
              <a:pPr/>
              <a:t>4/28/12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9F390-18C5-804A-8E89-C83BF618FC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1966-6F7E-504C-8AAD-896AACCE67EE}" type="datetimeFigureOut">
              <a:rPr lang="en-US" smtClean="0"/>
              <a:pPr/>
              <a:t>4/28/12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9F390-18C5-804A-8E89-C83BF618FC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1966-6F7E-504C-8AAD-896AACCE67EE}" type="datetimeFigureOut">
              <a:rPr lang="en-US" smtClean="0"/>
              <a:pPr/>
              <a:t>4/28/12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9F390-18C5-804A-8E89-C83BF618FC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1966-6F7E-504C-8AAD-896AACCE67EE}" type="datetimeFigureOut">
              <a:rPr lang="en-US" smtClean="0"/>
              <a:pPr/>
              <a:t>4/28/12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9F390-18C5-804A-8E89-C83BF618FC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1966-6F7E-504C-8AAD-896AACCE67EE}" type="datetimeFigureOut">
              <a:rPr lang="en-US" smtClean="0"/>
              <a:pPr/>
              <a:t>4/28/12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9F390-18C5-804A-8E89-C83BF618FC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1966-6F7E-504C-8AAD-896AACCE67EE}" type="datetimeFigureOut">
              <a:rPr lang="en-US" smtClean="0"/>
              <a:pPr/>
              <a:t>4/28/12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9F390-18C5-804A-8E89-C83BF618FC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1966-6F7E-504C-8AAD-896AACCE67EE}" type="datetimeFigureOut">
              <a:rPr lang="en-US" smtClean="0"/>
              <a:pPr/>
              <a:t>4/28/12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9F390-18C5-804A-8E89-C83BF618FC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1966-6F7E-504C-8AAD-896AACCE67EE}" type="datetimeFigureOut">
              <a:rPr lang="en-US" smtClean="0"/>
              <a:pPr/>
              <a:t>4/28/12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9F390-18C5-804A-8E89-C83BF618FC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1966-6F7E-504C-8AAD-896AACCE67EE}" type="datetimeFigureOut">
              <a:rPr lang="en-US" smtClean="0"/>
              <a:pPr/>
              <a:t>4/28/12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9F390-18C5-804A-8E89-C83BF618FC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41966-6F7E-504C-8AAD-896AACCE67EE}" type="datetimeFigureOut">
              <a:rPr lang="en-US" smtClean="0"/>
              <a:pPr/>
              <a:t>4/28/12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F9F390-18C5-804A-8E89-C83BF618FC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ulu.com/watch/1420/saturday-night-live-myspace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lga.gov/legislation/publicacts/fulltext.asp?Name=095-0869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cc.gov/cgb/consumerfacts/cipa.html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h.edu/ccrc/internet-crimes/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hyperlink" Target="http://www.wiredsafety.org/flashandvideo/index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fbi-sos.org" TargetMode="External"/><Relationship Id="rId3" Type="http://schemas.openxmlformats.org/officeDocument/2006/relationships/hyperlink" Target="http://www.netsmartz.org/Educators" TargetMode="Externa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survey.illinoisstate.edu/coe/teachered/TakeSurvey.aspx?SurveyID=963J473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hyperlink" Target="http://www.cyberbee.com/cb_copyright.swf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copyrightkids.org/quizframes.htm" TargetMode="External"/><Relationship Id="rId3" Type="http://schemas.openxmlformats.org/officeDocument/2006/relationships/hyperlink" Target="http://www.csus.edu/indiv/p/peachj/edte230/copyright/quiz.htm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hoollibraryjournal.com/slj/printissuecurrentissue/888448-427/fully_loaded_outfitting_a_teacher.html.csp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Information </a:t>
            </a:r>
            <a:r>
              <a:rPr lang="en-US" dirty="0"/>
              <a:t>Literacy Instruction for School Libraries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C&amp;I 445</a:t>
            </a:r>
          </a:p>
          <a:p>
            <a:r>
              <a:rPr lang="en-US" dirty="0" smtClean="0"/>
              <a:t>April 23, 2012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3781528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Moveable Feast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Cost $325 for the week</a:t>
            </a:r>
          </a:p>
          <a:p>
            <a:r>
              <a:rPr lang="en-US" b="1" dirty="0" smtClean="0"/>
              <a:t>2012 LOCATIONS</a:t>
            </a:r>
          </a:p>
          <a:p>
            <a:pPr lvl="1">
              <a:buFont typeface="Wingdings" charset="2"/>
              <a:buChar char="u"/>
            </a:pPr>
            <a:r>
              <a:rPr lang="en-US" b="1" dirty="0" smtClean="0"/>
              <a:t>June 11-15 – Bloomington</a:t>
            </a:r>
          </a:p>
          <a:p>
            <a:pPr lvl="1">
              <a:buFont typeface="Wingdings" charset="2"/>
              <a:buChar char="u"/>
            </a:pPr>
            <a:r>
              <a:rPr lang="en-US" b="1" dirty="0" smtClean="0"/>
              <a:t>June 18-22 – Bloomington</a:t>
            </a:r>
          </a:p>
          <a:p>
            <a:pPr lvl="1">
              <a:buFont typeface="Wingdings" charset="2"/>
              <a:buChar char="u"/>
            </a:pPr>
            <a:r>
              <a:rPr lang="en-US" b="1" dirty="0" smtClean="0"/>
              <a:t>July 9-13 - Bloomington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Internet Safety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9700" y="2305981"/>
            <a:ext cx="3784600" cy="33782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Internet Predators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http://www.hulu.com/watch/1420/saturday-night-live-myspace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Internet Safety &amp; Information Literacy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What’s the connection?</a:t>
            </a:r>
          </a:p>
          <a:p>
            <a:r>
              <a:rPr lang="en-US" dirty="0" smtClean="0"/>
              <a:t>How do you see internet safety being taught in the school you serve?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Illinois Law &amp; Internet Safety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Public Act 095-0869</a:t>
            </a:r>
            <a:endParaRPr lang="en-US" dirty="0" smtClean="0"/>
          </a:p>
          <a:p>
            <a:r>
              <a:rPr lang="en-US" dirty="0" smtClean="0">
                <a:hlinkClick r:id="rId2"/>
              </a:rPr>
              <a:t>http://www.ilga.gov/legislation/publicacts/fulltext.asp?Name=095-0869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Federal Trade Commission</a:t>
            </a:r>
            <a:br>
              <a:rPr lang="en-US" dirty="0" smtClean="0"/>
            </a:br>
            <a:r>
              <a:rPr lang="en-US" dirty="0" smtClean="0"/>
              <a:t>Digital Dangers Kids 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Inappropriate </a:t>
            </a:r>
          </a:p>
          <a:p>
            <a:pPr lvl="1"/>
            <a:r>
              <a:rPr lang="en-US" dirty="0" smtClean="0"/>
              <a:t>Contact</a:t>
            </a:r>
          </a:p>
          <a:p>
            <a:pPr lvl="1"/>
            <a:r>
              <a:rPr lang="en-US" dirty="0" smtClean="0"/>
              <a:t>Content</a:t>
            </a:r>
          </a:p>
          <a:p>
            <a:pPr lvl="1"/>
            <a:r>
              <a:rPr lang="en-US" dirty="0" smtClean="0"/>
              <a:t>Conduct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Cyberbullying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Internet Predators or the “Threat within”.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In your experience what are students more likely to face?</a:t>
            </a:r>
          </a:p>
          <a:p>
            <a:pPr lvl="1"/>
            <a:r>
              <a:rPr lang="en-US" dirty="0" smtClean="0"/>
              <a:t>What does your school or district do to address this issue?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Children's Internet Protection 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>
                <a:hlinkClick r:id="rId2"/>
              </a:rPr>
              <a:t>http://www.fcc.gov/cgb/consumerfacts/cipa.html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Internet Safety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>
              <a:hlinkClick r:id="rId2"/>
            </a:endParaRPr>
          </a:p>
          <a:p>
            <a:endParaRPr lang="en-US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http://www.unh.edu/ccrc/internet-crimes/safety_ed.html</a:t>
            </a:r>
          </a:p>
          <a:p>
            <a:r>
              <a:rPr lang="en-US" dirty="0" smtClean="0">
                <a:hlinkClick r:id="rId2"/>
              </a:rPr>
              <a:t>http://www.unh.edu/ccrc/internet-crimes/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Internet Safety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hlinkClick r:id="rId2"/>
            </a:endParaRPr>
          </a:p>
          <a:p>
            <a:endParaRPr lang="en-US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www.fbi-sos.org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http://www.netsmartz.org/Educators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http://www.wiredsafety.org/flashandvideo/index.html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1782" y="2466439"/>
            <a:ext cx="3045408" cy="2387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Welcome back Everyone!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373590" y="3695700"/>
            <a:ext cx="4142319" cy="990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4400">
              <a:spcBef>
                <a:spcPct val="0"/>
              </a:spcBef>
              <a:defRPr/>
            </a:pPr>
            <a:r>
              <a:rPr lang="en-US" sz="1400" b="1" dirty="0" smtClean="0">
                <a:latin typeface="Arabic Typesetting" pitchFamily="66" charset="-78"/>
                <a:cs typeface="Arabic Typesetting" pitchFamily="66" charset="-78"/>
              </a:rPr>
              <a:t>Don’t forget your audio check</a:t>
            </a:r>
          </a:p>
          <a:p>
            <a:pPr lvl="0" algn="ctr" defTabSz="914400">
              <a:spcBef>
                <a:spcPct val="0"/>
              </a:spcBef>
              <a:buFont typeface="Wingdings" charset="2"/>
              <a:buChar char="ü"/>
              <a:defRPr/>
            </a:pPr>
            <a:r>
              <a:rPr lang="en-US" sz="1400" b="1" dirty="0" smtClean="0">
                <a:solidFill>
                  <a:srgbClr val="008000"/>
                </a:solidFill>
                <a:latin typeface="Arabic Typesetting" pitchFamily="66" charset="-78"/>
                <a:cs typeface="Arabic Typesetting" pitchFamily="66" charset="-78"/>
              </a:rPr>
              <a:t> Good to Go</a:t>
            </a:r>
          </a:p>
          <a:p>
            <a:pPr lvl="0" algn="ctr" defTabSz="914400">
              <a:spcBef>
                <a:spcPct val="0"/>
              </a:spcBef>
              <a:buSzPct val="100000"/>
              <a:defRPr/>
            </a:pPr>
            <a:r>
              <a:rPr lang="en-US" sz="1400" b="1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X Houston, we have a problem.</a:t>
            </a:r>
          </a:p>
          <a:p>
            <a:pPr lvl="0" algn="ctr" defTabSz="914400">
              <a:spcBef>
                <a:spcPct val="0"/>
              </a:spcBef>
              <a:defRPr/>
            </a:pPr>
            <a:endParaRPr lang="en-US" sz="1400" b="1" i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17700" y="1143000"/>
            <a:ext cx="604887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What’s the most unsafe thing you’ve done?</a:t>
            </a:r>
            <a:endParaRPr lang="en-US" sz="4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5909" y="3311524"/>
            <a:ext cx="2040682" cy="274955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0157" y="4521200"/>
            <a:ext cx="2867033" cy="1902361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Small Group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preparation for the final</a:t>
            </a:r>
          </a:p>
          <a:p>
            <a:pPr lvl="2"/>
            <a:r>
              <a:rPr lang="en-US" sz="3200" dirty="0" smtClean="0"/>
              <a:t>Your group will be assigned an area</a:t>
            </a:r>
          </a:p>
          <a:p>
            <a:pPr lvl="2"/>
            <a:r>
              <a:rPr lang="en-US" sz="3200" dirty="0" smtClean="0"/>
              <a:t>Come up  with 1 Multiple Choice Question with one correct answer &amp; 3 foils relevant to that area</a:t>
            </a:r>
          </a:p>
          <a:p>
            <a:pPr lvl="2"/>
            <a:r>
              <a:rPr lang="en-US" sz="3200" dirty="0" smtClean="0"/>
              <a:t>If you finish with the 1</a:t>
            </a:r>
            <a:r>
              <a:rPr lang="en-US" sz="3200" baseline="30000" dirty="0" smtClean="0"/>
              <a:t>st</a:t>
            </a:r>
            <a:r>
              <a:rPr lang="en-US" sz="3200" dirty="0" smtClean="0"/>
              <a:t> question create a second question in that area</a:t>
            </a:r>
            <a:endParaRPr lang="en-US" sz="32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Small Group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Defining Information Literacy</a:t>
            </a:r>
          </a:p>
          <a:p>
            <a:r>
              <a:rPr lang="en-US" sz="3200" dirty="0" smtClean="0"/>
              <a:t>The Standards</a:t>
            </a:r>
          </a:p>
          <a:p>
            <a:r>
              <a:rPr lang="en-US" dirty="0" smtClean="0"/>
              <a:t>Information Process Models</a:t>
            </a:r>
          </a:p>
          <a:p>
            <a:r>
              <a:rPr lang="en-US" sz="3200" dirty="0" smtClean="0"/>
              <a:t>Evaluation</a:t>
            </a:r>
          </a:p>
          <a:p>
            <a:r>
              <a:rPr lang="en-US" dirty="0" smtClean="0"/>
              <a:t>Collaboration</a:t>
            </a:r>
          </a:p>
          <a:p>
            <a:r>
              <a:rPr lang="en-US" dirty="0" smtClean="0"/>
              <a:t>Ethics</a:t>
            </a:r>
          </a:p>
          <a:p>
            <a:r>
              <a:rPr lang="en-US" sz="3200" dirty="0" smtClean="0"/>
              <a:t>Advocacy</a:t>
            </a:r>
            <a:endParaRPr lang="en-US" sz="32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Small Group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a slide with the question and the 4 possible answers to share with the class.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00013"/>
            <a:ext cx="8229600" cy="420687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Question of the week</a:t>
            </a:r>
            <a:endParaRPr lang="en-US" sz="2000" dirty="0">
              <a:solidFill>
                <a:schemeClr val="bg1"/>
              </a:solidFill>
            </a:endParaRP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254000" y="100013"/>
          <a:ext cx="8890000" cy="6632943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289600"/>
                <a:gridCol w="7600400"/>
              </a:tblGrid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Becky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Sarah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Amy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Doug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Ashlie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Kelly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Shannon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Nate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Mike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H.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Michelle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Jen W.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Shelly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Betsy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Kristin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Dawn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502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Jennifer S.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Kristi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Mike S.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9625025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Houskeeping</a:t>
            </a:r>
            <a:endParaRPr lang="en-US" dirty="0" smtClean="0"/>
          </a:p>
          <a:p>
            <a:r>
              <a:rPr lang="en-US" dirty="0" smtClean="0"/>
              <a:t>Internet Safety</a:t>
            </a:r>
          </a:p>
          <a:p>
            <a:r>
              <a:rPr lang="en-US" dirty="0" smtClean="0"/>
              <a:t>Small Group Activity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Housekeeping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Action Plans</a:t>
            </a:r>
          </a:p>
          <a:p>
            <a:r>
              <a:rPr lang="en-US" dirty="0" smtClean="0"/>
              <a:t>Scheduling for April 30</a:t>
            </a:r>
            <a:r>
              <a:rPr lang="en-US" baseline="30000" dirty="0" smtClean="0"/>
              <a:t>th</a:t>
            </a:r>
            <a:r>
              <a:rPr lang="en-US" dirty="0" smtClean="0"/>
              <a:t> &amp; May 7</a:t>
            </a:r>
            <a:r>
              <a:rPr lang="en-US" baseline="30000" dirty="0" smtClean="0"/>
              <a:t>th</a:t>
            </a:r>
            <a:endParaRPr lang="en-US" dirty="0" smtClean="0"/>
          </a:p>
          <a:p>
            <a:r>
              <a:rPr lang="en-US" dirty="0" smtClean="0"/>
              <a:t>Copyright resource</a:t>
            </a:r>
          </a:p>
          <a:p>
            <a:r>
              <a:rPr lang="en-US" dirty="0" smtClean="0"/>
              <a:t>Course Evaluation</a:t>
            </a:r>
          </a:p>
          <a:p>
            <a:r>
              <a:rPr lang="en-US" dirty="0" smtClean="0"/>
              <a:t>Opportunities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Write your name below the date you will share your action plan.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April 30th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May 7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495800" y="1600200"/>
            <a:ext cx="45719" cy="5257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Opening Date:  4/16/2012</a:t>
            </a:r>
          </a:p>
          <a:p>
            <a:r>
              <a:rPr lang="en-US" dirty="0" smtClean="0"/>
              <a:t>Closing Date:  5/5/2012</a:t>
            </a:r>
            <a:endParaRPr lang="en-US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https://survey.illinoisstate.edu/coe/teachered/TakeSurvey.aspx?SurveyID=963J473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Copyright resource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http://www.copyrightkids.org/quizframes.htm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3"/>
              </a:rPr>
              <a:t>http://www.csus.edu/indiv/p/peachj/edte230/copyright/quiz.htm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http://www.cyberbee.com/cb_copyright.swf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Joyce </a:t>
            </a:r>
            <a:r>
              <a:rPr lang="en-US" dirty="0" err="1" smtClean="0"/>
              <a:t>Valenza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http://www.schoollibraryjournal.com/slj/printissuecurrentissue/888448-427/fully_loaded_outfitting_a_teacher.html.csp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23083</TotalTime>
  <Words>562</Words>
  <Application>Microsoft Macintosh PowerPoint</Application>
  <PresentationFormat>On-screen Show (4:3)</PresentationFormat>
  <Paragraphs>106</Paragraphs>
  <Slides>22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Information Literacy Instruction for School Libraries</vt:lpstr>
      <vt:lpstr>Welcome back Everyone!</vt:lpstr>
      <vt:lpstr>Question of the week</vt:lpstr>
      <vt:lpstr>Agenda</vt:lpstr>
      <vt:lpstr>Housekeeping</vt:lpstr>
      <vt:lpstr>Write your name below the date you will share your action plan.</vt:lpstr>
      <vt:lpstr>Evaluation</vt:lpstr>
      <vt:lpstr>Copyright resource</vt:lpstr>
      <vt:lpstr>Joyce Valenza</vt:lpstr>
      <vt:lpstr>The Moveable Feast</vt:lpstr>
      <vt:lpstr>Internet Safety</vt:lpstr>
      <vt:lpstr>Internet Predators</vt:lpstr>
      <vt:lpstr>Internet Safety &amp; Information Literacy</vt:lpstr>
      <vt:lpstr>Illinois Law &amp; Internet Safety</vt:lpstr>
      <vt:lpstr>Federal Trade Commission Digital Dangers Kids Face</vt:lpstr>
      <vt:lpstr>Cyberbullying</vt:lpstr>
      <vt:lpstr>Children's Internet Protection Act</vt:lpstr>
      <vt:lpstr>Internet Safety Education</vt:lpstr>
      <vt:lpstr>Internet Safety Resources</vt:lpstr>
      <vt:lpstr>Small Group Activity</vt:lpstr>
      <vt:lpstr>Small Group Activity</vt:lpstr>
      <vt:lpstr>Small Group Activity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Information Literacy</dc:title>
  <dc:creator>Chris Bohne</dc:creator>
  <cp:lastModifiedBy>Chris Bohne</cp:lastModifiedBy>
  <cp:revision>85</cp:revision>
  <dcterms:created xsi:type="dcterms:W3CDTF">2012-04-28T14:19:38Z</dcterms:created>
  <dcterms:modified xsi:type="dcterms:W3CDTF">2012-04-28T14:21:00Z</dcterms:modified>
</cp:coreProperties>
</file>